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20EB-C7F0-44FF-AD1B-5CD37BFCC941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B9248-4C26-44D6-A05F-C71CA6B811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85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9248-4C26-44D6-A05F-C71CA6B81123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21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146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610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64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351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124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224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11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70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058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191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29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6002-92A2-42C7-947F-46AFA9458032}" type="datetimeFigureOut">
              <a:rPr lang="sr-Latn-RS" smtClean="0"/>
              <a:t>28.4.2021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8C8E-5224-41C3-9646-E28B10952F4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81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730623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0070C0"/>
                </a:solidFill>
              </a:rPr>
              <a:t>Храмови у Лучанима - </a:t>
            </a:r>
            <a:r>
              <a:rPr lang="sr-Cyrl-RS" dirty="0" smtClean="0">
                <a:solidFill>
                  <a:srgbClr val="92D050"/>
                </a:solidFill>
              </a:rPr>
              <a:t>О ХРАМУ-</a:t>
            </a:r>
            <a:r>
              <a:rPr lang="sr-Cyrl-RS" dirty="0" smtClean="0">
                <a:solidFill>
                  <a:srgbClr val="FF0000"/>
                </a:solidFill>
              </a:rPr>
              <a:t>ЦРКВА КАО ЛИТУРГИЈСКА ЗАЈЕДНИЦА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79930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БРОД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Средишњи део или брод се простире од припрате до олтара, од припрате се дели</a:t>
            </a:r>
          </a:p>
          <a:p>
            <a:pPr marL="0" indent="0">
              <a:buNone/>
            </a:pPr>
            <a:r>
              <a:rPr lang="ru-RU" sz="1600" dirty="0"/>
              <a:t>упуштеним степеником </a:t>
            </a:r>
            <a:r>
              <a:rPr lang="ru-RU" sz="1600" dirty="0" smtClean="0"/>
              <a:t>или зидом а од олтара великом преградом (стасиа - преграда) која је</a:t>
            </a:r>
            <a:r>
              <a:rPr lang="sr-Latn-RS" sz="1600" dirty="0" smtClean="0"/>
              <a:t> </a:t>
            </a:r>
            <a:r>
              <a:rPr lang="ru-RU" sz="1600" dirty="0" smtClean="0"/>
              <a:t>сва испуњена иконама и назива се </a:t>
            </a:r>
            <a:r>
              <a:rPr lang="ru-RU" sz="1600" dirty="0" smtClean="0">
                <a:solidFill>
                  <a:srgbClr val="00B050"/>
                </a:solidFill>
              </a:rPr>
              <a:t>иконостас.</a:t>
            </a:r>
            <a:endParaRPr lang="sr-Latn-RS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У броду, на средини цркве налази се сточић на којој се налази икона заштитника тог храма тј.</a:t>
            </a:r>
            <a:r>
              <a:rPr lang="sr-Latn-RS" sz="1600" dirty="0" smtClean="0"/>
              <a:t> </a:t>
            </a:r>
            <a:r>
              <a:rPr lang="ru-RU" sz="1600" dirty="0" smtClean="0"/>
              <a:t>светитеља којем је црк</a:t>
            </a:r>
            <a:r>
              <a:rPr lang="sr-Cyrl-RS" sz="1600" dirty="0" smtClean="0"/>
              <a:t>ва</a:t>
            </a:r>
            <a:r>
              <a:rPr lang="sr-Latn-RS" sz="1600" dirty="0" smtClean="0"/>
              <a:t> </a:t>
            </a:r>
            <a:r>
              <a:rPr lang="sr-Cyrl-RS" sz="1600" dirty="0" smtClean="0"/>
              <a:t>посвећена</a:t>
            </a:r>
            <a:r>
              <a:rPr lang="sr-Latn-RS" sz="1600" dirty="0" smtClean="0"/>
              <a:t>.</a:t>
            </a:r>
            <a:r>
              <a:rPr lang="sr-Cyrl-RS" sz="1600" dirty="0" smtClean="0"/>
              <a:t> </a:t>
            </a:r>
            <a:r>
              <a:rPr lang="ru-RU" sz="1600" dirty="0" smtClean="0"/>
              <a:t>Тај сточић се назива тетрапод и на њега се, за</a:t>
            </a:r>
            <a:r>
              <a:rPr lang="sr-Latn-RS" sz="1600" dirty="0" smtClean="0"/>
              <a:t> </a:t>
            </a:r>
            <a:r>
              <a:rPr lang="ru-RU" sz="1600" dirty="0" smtClean="0"/>
              <a:t>велике празнике, полаже икона светитеља који се тај дан слави.</a:t>
            </a:r>
            <a:endParaRPr lang="sr-Latn-RS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Са леве и десне стране се налазе такозване „стасидије“ за седење у појединим моментима</a:t>
            </a:r>
          </a:p>
          <a:p>
            <a:pPr marL="0" indent="0">
              <a:buNone/>
            </a:pPr>
            <a:r>
              <a:rPr lang="ru-RU" sz="1600" dirty="0" smtClean="0"/>
              <a:t>богослужења. Постоје делови свете литургије када је дозвољено седети, на пример за време</a:t>
            </a:r>
            <a:r>
              <a:rPr lang="sr-Latn-RS" sz="1600" dirty="0" smtClean="0"/>
              <a:t> </a:t>
            </a:r>
            <a:r>
              <a:rPr lang="ru-RU" sz="1600" dirty="0" smtClean="0"/>
              <a:t>проповеди или када се чита прокимен. Столице се у православној цркви могу пронаћи једино у</a:t>
            </a:r>
            <a:r>
              <a:rPr lang="sr-Latn-RS" sz="1600" dirty="0" smtClean="0"/>
              <a:t> </a:t>
            </a:r>
            <a:r>
              <a:rPr lang="ru-RU" sz="1600" dirty="0" smtClean="0"/>
              <a:t>Грчкој. Стајање за време службе представља нашу жртву и учи нас стрпљењу и трпљењу.</a:t>
            </a:r>
          </a:p>
          <a:p>
            <a:pPr marL="0" indent="0">
              <a:buNone/>
            </a:pPr>
            <a:r>
              <a:rPr lang="ru-RU" sz="1600" dirty="0" smtClean="0"/>
              <a:t>Ако је човек уморан или исцрпљен боље је да седне јер, како каже једна мисао, «боље је</a:t>
            </a:r>
          </a:p>
          <a:p>
            <a:pPr marL="0" indent="0">
              <a:buNone/>
            </a:pPr>
            <a:r>
              <a:rPr lang="ru-RU" sz="1600" dirty="0" smtClean="0"/>
              <a:t>седећи мислити о Богу него стојећи мислити о ногама».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73295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Брод храма у Гучи</a:t>
            </a:r>
            <a:endParaRPr lang="sr-Latn-R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4843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92D050"/>
                </a:solidFill>
              </a:rPr>
              <a:t>ОЛТАР</a:t>
            </a:r>
            <a:endParaRPr lang="sr-Latn-R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Олтар је од брода, како смо већ рекли, подељен иконостасом (стасиа - преграда). На иконостасу се налази троје врата. Средња, највећа, називају се </a:t>
            </a:r>
            <a:r>
              <a:rPr lang="ru-RU" dirty="0" smtClean="0">
                <a:solidFill>
                  <a:srgbClr val="92D050"/>
                </a:solidFill>
              </a:rPr>
              <a:t>Царске двери </a:t>
            </a:r>
            <a:r>
              <a:rPr lang="ru-RU" dirty="0" smtClean="0"/>
              <a:t>а лева и десна тј. северна и јужна називају се </a:t>
            </a:r>
            <a:r>
              <a:rPr lang="ru-RU" dirty="0" smtClean="0">
                <a:solidFill>
                  <a:srgbClr val="92D050"/>
                </a:solidFill>
              </a:rPr>
              <a:t>Ђаконска врата.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Узвишење испред иконостаса назива се </a:t>
            </a:r>
            <a:r>
              <a:rPr lang="ru-RU" dirty="0" smtClean="0">
                <a:solidFill>
                  <a:srgbClr val="92D050"/>
                </a:solidFill>
              </a:rPr>
              <a:t>солеја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средини солеје налази се узвишење које се назива </a:t>
            </a:r>
            <a:r>
              <a:rPr lang="ru-RU" dirty="0" smtClean="0">
                <a:solidFill>
                  <a:srgbClr val="92D050"/>
                </a:solidFill>
              </a:rPr>
              <a:t>амвон</a:t>
            </a:r>
            <a:r>
              <a:rPr lang="ru-RU" dirty="0" smtClean="0"/>
              <a:t>. У обичним храмовима је то углавном један степеник кружног или полукружног облика, у саборним црквама два степеника, митрополијама три и патријаршијама четири степеника. На средини олтара се налази </a:t>
            </a:r>
            <a:r>
              <a:rPr lang="ru-RU" dirty="0" smtClean="0">
                <a:solidFill>
                  <a:srgbClr val="00B050"/>
                </a:solidFill>
              </a:rPr>
              <a:t>Часна Трпеза</a:t>
            </a:r>
            <a:r>
              <a:rPr lang="ru-RU" dirty="0" smtClean="0"/>
              <a:t> а са леве страна Часне трпезе се налази место предложења.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1450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ДИЈАГРАМ ИКОНОСТАСА</a:t>
            </a:r>
            <a:endParaRPr lang="sr-Latn-R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608511" cy="4933272"/>
          </a:xfrm>
        </p:spPr>
      </p:pic>
    </p:spTree>
    <p:extLst>
      <p:ext uri="{BB962C8B-B14F-4D97-AF65-F5344CB8AC3E}">
        <p14:creationId xmlns:p14="http://schemas.microsoft.com/office/powerpoint/2010/main" val="385954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sr-Cyrl-RS" dirty="0" smtClean="0"/>
          </a:p>
          <a:p>
            <a:pPr marL="0" indent="0">
              <a:buNone/>
            </a:pPr>
            <a:r>
              <a:rPr lang="sr-Cyrl-RS" sz="4400" dirty="0" smtClean="0">
                <a:solidFill>
                  <a:srgbClr val="00B050"/>
                </a:solidFill>
              </a:rPr>
              <a:t>ЗОНА ПРЕСТОНИХ И</a:t>
            </a:r>
            <a:r>
              <a:rPr lang="sr-Latn-RS" sz="4400" dirty="0" smtClean="0">
                <a:solidFill>
                  <a:srgbClr val="00B050"/>
                </a:solidFill>
              </a:rPr>
              <a:t>K</a:t>
            </a:r>
            <a:r>
              <a:rPr lang="sr-Cyrl-RS" sz="4400" dirty="0" smtClean="0">
                <a:solidFill>
                  <a:srgbClr val="00B050"/>
                </a:solidFill>
              </a:rPr>
              <a:t>ОНА:</a:t>
            </a:r>
          </a:p>
          <a:p>
            <a:endParaRPr lang="sr-Cyrl-RS" sz="4400" dirty="0" smtClean="0"/>
          </a:p>
          <a:p>
            <a:pPr marL="0" indent="0">
              <a:buNone/>
            </a:pPr>
            <a:r>
              <a:rPr lang="sr-Cyrl-RS" sz="4400" dirty="0" smtClean="0"/>
              <a:t> 1. ПАТРОН ЦР</a:t>
            </a:r>
            <a:r>
              <a:rPr lang="sr-Latn-RS" sz="4400" dirty="0" smtClean="0"/>
              <a:t>K</a:t>
            </a:r>
            <a:r>
              <a:rPr lang="sr-Cyrl-RS" sz="4400" dirty="0" smtClean="0"/>
              <a:t>ВЕ</a:t>
            </a:r>
          </a:p>
          <a:p>
            <a:pPr marL="0" indent="0">
              <a:buNone/>
            </a:pPr>
            <a:r>
              <a:rPr lang="sr-Cyrl-RS" sz="4400" dirty="0" smtClean="0"/>
              <a:t>2. БОГОРОДИЦА</a:t>
            </a:r>
          </a:p>
          <a:p>
            <a:pPr marL="0" indent="0">
              <a:buNone/>
            </a:pPr>
            <a:r>
              <a:rPr lang="sr-Cyrl-RS" sz="4400" dirty="0" smtClean="0"/>
              <a:t>3. ИСУС ХРИСТОС</a:t>
            </a:r>
          </a:p>
          <a:p>
            <a:pPr marL="0" indent="0">
              <a:buNone/>
            </a:pPr>
            <a:r>
              <a:rPr lang="sr-Cyrl-RS" sz="4400" dirty="0" smtClean="0"/>
              <a:t>4. СВ. ЈОВАН </a:t>
            </a:r>
            <a:r>
              <a:rPr lang="sr-Latn-RS" sz="4400" dirty="0" smtClean="0"/>
              <a:t>K</a:t>
            </a:r>
            <a:r>
              <a:rPr lang="sr-Cyrl-RS" sz="4400" dirty="0" smtClean="0"/>
              <a:t>РСТИТЕЉ</a:t>
            </a:r>
          </a:p>
          <a:p>
            <a:pPr marL="0" indent="0">
              <a:buNone/>
            </a:pPr>
            <a:r>
              <a:rPr lang="sr-Cyrl-RS" sz="4400" dirty="0" smtClean="0"/>
              <a:t>5.-6. БЛАГОВЕСТИ</a:t>
            </a:r>
          </a:p>
          <a:p>
            <a:pPr marL="0" indent="0">
              <a:buNone/>
            </a:pPr>
            <a:r>
              <a:rPr lang="sr-Cyrl-RS" sz="4400" dirty="0" smtClean="0"/>
              <a:t>7. СЕВЕРНЕ ДВЕРИ</a:t>
            </a:r>
          </a:p>
          <a:p>
            <a:pPr marL="0" indent="0">
              <a:buNone/>
            </a:pPr>
            <a:r>
              <a:rPr lang="sr-Cyrl-RS" sz="4400" dirty="0" smtClean="0"/>
              <a:t>8. ЈУЖНЕ ДВЕРИ</a:t>
            </a:r>
          </a:p>
          <a:p>
            <a:pPr marL="0" indent="0">
              <a:buNone/>
            </a:pPr>
            <a:r>
              <a:rPr lang="sr-Cyrl-RS" sz="4400" dirty="0" smtClean="0"/>
              <a:t>9. СО</a:t>
            </a:r>
            <a:r>
              <a:rPr lang="sr-Latn-RS" sz="4400" dirty="0" smtClean="0"/>
              <a:t>K</a:t>
            </a:r>
            <a:r>
              <a:rPr lang="sr-Cyrl-RS" sz="4400" dirty="0" smtClean="0"/>
              <a:t>Л</a:t>
            </a:r>
          </a:p>
          <a:p>
            <a:endParaRPr lang="sr-Cyrl-RS" sz="4400" dirty="0" smtClean="0"/>
          </a:p>
          <a:p>
            <a:pPr marL="0" indent="0">
              <a:buNone/>
            </a:pPr>
            <a:r>
              <a:rPr lang="sr-Cyrl-RS" sz="4400" dirty="0" smtClean="0">
                <a:solidFill>
                  <a:srgbClr val="00B050"/>
                </a:solidFill>
              </a:rPr>
              <a:t>ФРИЗ АПОСТОЛА</a:t>
            </a:r>
          </a:p>
          <a:p>
            <a:endParaRPr lang="sr-Cyrl-RS" sz="4400" dirty="0" smtClean="0"/>
          </a:p>
          <a:p>
            <a:pPr marL="0" indent="0">
              <a:buNone/>
            </a:pPr>
            <a:r>
              <a:rPr lang="sr-Cyrl-RS" sz="4400" dirty="0" smtClean="0"/>
              <a:t>10. ДЕИСИС - централна икона</a:t>
            </a:r>
          </a:p>
          <a:p>
            <a:pPr marL="0" indent="0">
              <a:buNone/>
            </a:pPr>
            <a:r>
              <a:rPr lang="sr-Cyrl-RS" sz="4400" dirty="0" smtClean="0"/>
              <a:t>11.-22. АПОСТОЛИ</a:t>
            </a:r>
          </a:p>
          <a:p>
            <a:endParaRPr lang="sr-Cyrl-RS" sz="4400" dirty="0" smtClean="0"/>
          </a:p>
          <a:p>
            <a:pPr marL="0" indent="0">
              <a:buNone/>
            </a:pPr>
            <a:r>
              <a:rPr lang="sr-Cyrl-RS" sz="4400" dirty="0" smtClean="0">
                <a:solidFill>
                  <a:srgbClr val="00B050"/>
                </a:solidFill>
              </a:rPr>
              <a:t>ФРИЗ ПРОРО</a:t>
            </a:r>
            <a:r>
              <a:rPr lang="sr-Latn-RS" sz="4400" dirty="0" smtClean="0">
                <a:solidFill>
                  <a:srgbClr val="00B050"/>
                </a:solidFill>
              </a:rPr>
              <a:t>K</a:t>
            </a:r>
            <a:r>
              <a:rPr lang="sr-Cyrl-RS" sz="4400" dirty="0" smtClean="0">
                <a:solidFill>
                  <a:srgbClr val="00B050"/>
                </a:solidFill>
              </a:rPr>
              <a:t>А</a:t>
            </a:r>
          </a:p>
          <a:p>
            <a:endParaRPr lang="sr-Cyrl-RS" sz="4400" dirty="0" smtClean="0"/>
          </a:p>
          <a:p>
            <a:pPr marL="0" indent="0">
              <a:buNone/>
            </a:pPr>
            <a:r>
              <a:rPr lang="sr-Cyrl-RS" sz="4400" dirty="0" smtClean="0"/>
              <a:t>23. БОГОРОДИЦА - централна икона</a:t>
            </a:r>
          </a:p>
          <a:p>
            <a:pPr marL="0" indent="0">
              <a:buNone/>
            </a:pPr>
            <a:r>
              <a:rPr lang="sr-Cyrl-RS" sz="4400" dirty="0" smtClean="0"/>
              <a:t>24.- 35. ПРОРОЦИ</a:t>
            </a:r>
          </a:p>
          <a:p>
            <a:pPr marL="0" indent="0">
              <a:buNone/>
            </a:pPr>
            <a:r>
              <a:rPr lang="sr-Cyrl-RS" sz="4400" dirty="0" smtClean="0"/>
              <a:t>36. БОГОРОДИЦА</a:t>
            </a:r>
          </a:p>
          <a:p>
            <a:pPr marL="0" indent="0">
              <a:buNone/>
            </a:pPr>
            <a:r>
              <a:rPr lang="sr-Cyrl-RS" sz="4400" dirty="0" smtClean="0"/>
              <a:t>37. СВ. ЈОВАН БОГОСЛОВ</a:t>
            </a:r>
          </a:p>
          <a:p>
            <a:pPr marL="0" indent="0">
              <a:buNone/>
            </a:pPr>
            <a:r>
              <a:rPr lang="sr-Cyrl-RS" sz="4400" dirty="0" smtClean="0"/>
              <a:t>38. </a:t>
            </a:r>
            <a:r>
              <a:rPr lang="sr-Latn-RS" sz="4400" dirty="0" smtClean="0"/>
              <a:t>K</a:t>
            </a:r>
            <a:r>
              <a:rPr lang="sr-Cyrl-RS" sz="4400" dirty="0" smtClean="0"/>
              <a:t>РСТ СА РАСПЕЋЕ</a:t>
            </a:r>
            <a:r>
              <a:rPr lang="sr-Cyrl-RS" sz="4900" dirty="0" smtClean="0"/>
              <a:t>М</a:t>
            </a:r>
            <a:endParaRPr lang="sr-Latn-RS" sz="4900" dirty="0"/>
          </a:p>
        </p:txBody>
      </p:sp>
    </p:spTree>
    <p:extLst>
      <p:ext uri="{BB962C8B-B14F-4D97-AF65-F5344CB8AC3E}">
        <p14:creationId xmlns:p14="http://schemas.microsoft.com/office/powerpoint/2010/main" val="273380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ЦРКВА КАО ЛИТУРГИЈСКА ЗАЈЕДНИЦА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Црква је заједница слободних личности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 значи да сви који приступају Цркви, који учествују у литургијском животу Цркве кроз</a:t>
            </a:r>
          </a:p>
          <a:p>
            <a:pPr marL="0" indent="0">
              <a:buNone/>
            </a:pPr>
            <a:r>
              <a:rPr lang="ru-RU" dirty="0" smtClean="0"/>
              <a:t>присуство на богослужењима, а пре свега на светој Литургији, то чине </a:t>
            </a:r>
            <a:r>
              <a:rPr lang="ru-RU" dirty="0" smtClean="0">
                <a:solidFill>
                  <a:srgbClr val="FF0000"/>
                </a:solidFill>
              </a:rPr>
              <a:t>слободно</a:t>
            </a:r>
            <a:r>
              <a:rPr lang="ru-RU" dirty="0" smtClean="0"/>
              <a:t>. То је ствар слободне воље и слободног избора сваког човека.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9184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ЦРКВА ЈЕ ЗАЈЕДНИЦА БОГА И ЉУДИ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400" dirty="0" smtClean="0"/>
              <a:t>Прво утемељење цркве –</a:t>
            </a:r>
            <a:r>
              <a:rPr lang="ru-RU" sz="3400" dirty="0" smtClean="0">
                <a:solidFill>
                  <a:srgbClr val="FF0000"/>
                </a:solidFill>
              </a:rPr>
              <a:t>Евхаристија</a:t>
            </a:r>
            <a:r>
              <a:rPr lang="ru-RU" sz="3400" dirty="0" smtClean="0"/>
              <a:t> - </a:t>
            </a:r>
            <a:r>
              <a:rPr lang="ru-RU" sz="3400" i="1" dirty="0" smtClean="0"/>
              <a:t>И када јеђаху узе Исус хлеб и благословивши преломи га, и даде им, и рече: Узмите, једите; ово је тело моје. И узе чашу и заблагодаривши даде им; и пише из ње сви; и рече им: Ово је крв моја Новога завета која се пролива за многе...(</a:t>
            </a:r>
            <a:r>
              <a:rPr lang="ru-RU" sz="3400" dirty="0" smtClean="0"/>
              <a:t>Марко 14,22-25). </a:t>
            </a:r>
            <a:r>
              <a:rPr lang="ru-RU" sz="3400" dirty="0" smtClean="0">
                <a:solidFill>
                  <a:srgbClr val="FF0000"/>
                </a:solidFill>
              </a:rPr>
              <a:t>Значи, Црква је заједница Бога Исуса Христа и људи</a:t>
            </a:r>
            <a:r>
              <a:rPr lang="ru-RU" sz="3400" dirty="0" smtClean="0"/>
              <a:t>. Друго утемељење Цркве након вазнесења: </a:t>
            </a:r>
            <a:r>
              <a:rPr lang="ru-RU" sz="3400" i="1" dirty="0" smtClean="0"/>
              <a:t>...и ја ћу умолити Оца и даће вам другог Утешитеља да пребива са вама вавек, Духа</a:t>
            </a:r>
          </a:p>
          <a:p>
            <a:pPr marL="0" indent="0">
              <a:buNone/>
            </a:pPr>
            <a:r>
              <a:rPr lang="ru-RU" sz="3400" i="1" dirty="0" smtClean="0"/>
              <a:t>Истине...</a:t>
            </a:r>
            <a:r>
              <a:rPr lang="ru-RU" sz="3400" dirty="0" smtClean="0"/>
              <a:t> (Јован 14, 15-17). Управо се то и догодило- силазак Духа Светога на апостоле што прослављамо као празник који се у народу зове Духови. Значи, Христос бива присутан у Цркви и данас и то посредством Духа Светог.</a:t>
            </a:r>
            <a:endParaRPr lang="sr-Latn-RS" sz="3400" dirty="0"/>
          </a:p>
        </p:txBody>
      </p:sp>
    </p:spTree>
    <p:extLst>
      <p:ext uri="{BB962C8B-B14F-4D97-AF65-F5344CB8AC3E}">
        <p14:creationId xmlns:p14="http://schemas.microsoft.com/office/powerpoint/2010/main" val="59613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Црква је литургијска заједница и као таква јесте тело Христово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Наиме, света Литургија је оно богослужење које за свој циљ и сврху сваки пут има сједињење људи и Господа Исуса Христа кроз свету тајну причећа. То се увек дешава посредством Духа Светога. На тај начин, узимајући тело и крв Христову постајемо, симболички речено, делови</a:t>
            </a:r>
          </a:p>
          <a:p>
            <a:pPr marL="0" indent="0">
              <a:buNone/>
            </a:pPr>
            <a:r>
              <a:rPr lang="ru-RU" dirty="0" smtClean="0"/>
              <a:t>једног тела Христовог, те зато и кажемо да је Црква Тело Христово. Значи, без литургије, без свете тајне причешћа, без сједињења Христа и људи нема ни Цркве.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5410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ЦРКВА ЈЕ ЗАЈЕДНИЦА КРШТЕНИХ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Предуслов за припадање овој заједници јесте пролазак кроз свету тајну крштења водом и свету тајну миропомазања као крштење Духом Светим. И ову свету тајну је утемељио сам Христос рекавши својим апостолима: Идите, дакле, и научите све народе крстећи их у име</a:t>
            </a:r>
          </a:p>
          <a:p>
            <a:pPr marL="0" indent="0">
              <a:buNone/>
            </a:pPr>
            <a:r>
              <a:rPr lang="ru-RU" dirty="0" smtClean="0"/>
              <a:t>Оца и Сина и Светога Духа, учећи их да држе све што сам вам заповедио; (Матеј 28, 19-20).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17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ЦРКВА ЈЕ ЗАЈЕДНИЦА ЉУБАВИ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Kада су упитали Христа које су највеће заповести, Он је одговорио: Учитељу, која је највећа заповест у Закону? А Исус му рече: Љуби Господа Бога својега свим срцем својим, и свом душом својом, и свим умом својим. Ово је прва и највећа заповест. А друга је као и ова: Љуби ближњега свога као самога себе. (Мат;22. 36-40). Наравно, ово нису заповести у правом</a:t>
            </a:r>
          </a:p>
          <a:p>
            <a:pPr marL="0" indent="0">
              <a:buNone/>
            </a:pPr>
            <a:r>
              <a:rPr lang="ru-RU" dirty="0" smtClean="0"/>
              <a:t>смислу речи јер је љубав увек слободна љубав, већ пре савети шта да радимо ако желимо да будемо у заједници са Богом.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431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1"/>
                </a:solidFill>
              </a:rPr>
              <a:t>Храмови у Лучанима</a:t>
            </a:r>
            <a:endParaRPr lang="sr-Latn-R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6400" dirty="0" smtClean="0">
                <a:solidFill>
                  <a:srgbClr val="0070C0"/>
                </a:solidFill>
                <a:cs typeface="Aharoni" panose="02010803020104030203" pitchFamily="2" charset="-79"/>
              </a:rPr>
              <a:t>Храм Светог Саве</a:t>
            </a:r>
          </a:p>
          <a:p>
            <a:pPr marL="0" indent="0">
              <a:buNone/>
            </a:pPr>
            <a:endParaRPr lang="ru-RU" sz="6400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6400" dirty="0" smtClean="0">
                <a:cs typeface="Aharoni" panose="02010803020104030203" pitchFamily="2" charset="-79"/>
              </a:rPr>
              <a:t>Храмовна слава је Спаљивање моштију Светог Саве, 10. мај.</a:t>
            </a:r>
          </a:p>
          <a:p>
            <a:endParaRPr lang="ru-RU" sz="6400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6400" dirty="0" smtClean="0">
                <a:cs typeface="Aharoni" panose="02010803020104030203" pitchFamily="2" charset="-79"/>
              </a:rPr>
              <a:t>Мошти првог архипеископа аутокефалне српске цркве спаљене су 1594. године и то одлуком турског Синан паше, по чијем су наређењу пренете на Врачар из манастира Милешеве код Пријепоља.</a:t>
            </a:r>
          </a:p>
          <a:p>
            <a:endParaRPr lang="ru-RU" sz="6400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6400" dirty="0" smtClean="0">
                <a:cs typeface="Aharoni" panose="02010803020104030203" pitchFamily="2" charset="-79"/>
              </a:rPr>
              <a:t>Мошти светог Саве имале су у средњевековној Србији велики значај нарочито у време турског ропства, а основни разлог за спаљивање светитеља је, како наводе историчари, устанак Срба у Банату 1594. године под вођством митрополита вршачког Теодора.</a:t>
            </a:r>
          </a:p>
          <a:p>
            <a:endParaRPr lang="ru-RU" sz="6400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6400" dirty="0" smtClean="0">
                <a:cs typeface="Aharoni" panose="02010803020104030203" pitchFamily="2" charset="-79"/>
              </a:rPr>
              <a:t>Забележено је да су устаници носили заставу са ликом светог Саве па је појава његовог лика на ратним заставама условила одлуку турског паше.</a:t>
            </a:r>
          </a:p>
          <a:p>
            <a:endParaRPr lang="ru-RU" sz="6400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6400" dirty="0" smtClean="0">
                <a:cs typeface="Aharoni" panose="02010803020104030203" pitchFamily="2" charset="-79"/>
              </a:rPr>
              <a:t>Тело светитеља је спаљено, али је из тог пламена изникла нова снага која је и данас присутна у српском народу и његовом приступу православној вери.</a:t>
            </a:r>
            <a:endParaRPr lang="sr-Latn-RS" sz="6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1291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Црква је заједница коју чине Епископ(владика), свештеници и верни народ</a:t>
            </a:r>
          </a:p>
          <a:p>
            <a:pPr marL="0" indent="0"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dirty="0"/>
              <a:t>Т</a:t>
            </a:r>
            <a:r>
              <a:rPr lang="sr-Cyrl-RS" dirty="0" smtClean="0"/>
              <a:t>о су три стуба Цркве и ако било који фали, онда се здање руши.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Црква је заједница слободних личности које крштењем и кроз литургијско сабрање улазе у заједницу љубави са Господом Исусом Христом као Главом Цркве и који своју љубав сведоче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служењем као епископи, свештеници или верници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1168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Његово Преосвештенство Епископ жички Господин др Јустин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1689"/>
            <a:ext cx="6096000" cy="4062984"/>
          </a:xfrm>
        </p:spPr>
      </p:pic>
    </p:spTree>
    <p:extLst>
      <p:ext uri="{BB962C8B-B14F-4D97-AF65-F5344CB8AC3E}">
        <p14:creationId xmlns:p14="http://schemas.microsoft.com/office/powerpoint/2010/main" val="387240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risnik\Downloads\Spaljivanje-mostiju-Svetog-Save-480x3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8" y="2204864"/>
            <a:ext cx="391989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orisnik\Desktop\IMG_9665-ozpzu7xvoe0ro9uxem4hrwugqwfn4laes1g89jr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5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188640"/>
            <a:ext cx="8183252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sz="3400" dirty="0" smtClean="0">
                <a:solidFill>
                  <a:srgbClr val="00B0F0"/>
                </a:solidFill>
              </a:rPr>
              <a:t>Храм Успења Пресвете Богородице у изградњи</a:t>
            </a:r>
          </a:p>
          <a:p>
            <a:endParaRPr lang="ru-RU" sz="3400" dirty="0">
              <a:solidFill>
                <a:srgbClr val="00B0F0"/>
              </a:solidFill>
            </a:endParaRPr>
          </a:p>
          <a:p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Храмовна слава је Успење Пресвете Богородице – ВЕЛИКА ГОСПОЈИНА, 28. август.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Велика Госпојина је један од највећих хришћанских празника посвећен Богородици и успомена је на смрт Богородице и дан када се она, према предању, винула на небо и                      предала  свој дух у руке Спаситеља.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 Празник Успења пресвете Богородице дан када настојимо да сагледамо ову предивну</a:t>
            </a:r>
          </a:p>
          <a:p>
            <a:pPr marL="0" indent="0">
              <a:buNone/>
            </a:pPr>
            <a:r>
              <a:rPr lang="ru-RU" sz="3400" dirty="0" smtClean="0"/>
              <a:t> личност и благодаримо Богу што нам ју је дао да буде посредник између Бога и нас. 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dirty="0"/>
              <a:t> </a:t>
            </a:r>
            <a:r>
              <a:rPr lang="ru-RU" sz="3400" dirty="0" smtClean="0"/>
              <a:t>Kроз овај  догађај ми сагледавамо Богородицу као мајку свих мајки у роду људскоме,</a:t>
            </a:r>
          </a:p>
          <a:p>
            <a:pPr marL="0" indent="0">
              <a:buNone/>
            </a:pPr>
            <a:r>
              <a:rPr lang="ru-RU" sz="3400" dirty="0"/>
              <a:t> </a:t>
            </a:r>
            <a:r>
              <a:rPr lang="ru-RU" sz="3400" dirty="0" smtClean="0"/>
              <a:t> и мајку свих људских бића, каже Епископ милешевски.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Богородица се сматра заштитницом жена, породиља и мајки и разна су народна                         веровања везана за моћ икона на којима је она представљена.</a:t>
            </a:r>
            <a:endParaRPr lang="sr-Latn-RS" sz="3400" dirty="0"/>
          </a:p>
        </p:txBody>
      </p:sp>
      <p:pic>
        <p:nvPicPr>
          <p:cNvPr id="2050" name="Picture 2" descr="C:\Users\Korisnik\Downloads\Uspenje - Gospojina_100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810952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3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ownloads\Uspenje - Gospojina_1000x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5791"/>
            <a:ext cx="3759804" cy="37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42742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1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О ХРАМУ</a:t>
            </a:r>
            <a:endParaRPr lang="sr-Latn-R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Изглед православног храма се формирао кроз векове и формирао данашњи изглед. Све што се тиче изгледа храма има духовну, симболичку и уметничку вредност.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Сваки део храма је направљен да код људи који у њега улазе пробуди сва чула и кроз свој унутрашњи израз појача и утврди веру и молитву.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Први хришћани су се због прогона окупљали на гробовима преминулих хришћана, по домовима и пећинама. Храм настаје по узору на старозаветну праксу. Мојсије је имао покретни храм, такозвани «Шатор од састанка», а цар Соломон прави први зидани храм.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Унутрашњост храма је тако направљена да представља будуће царство тј. други Христов долазак, како је описан у Откровењу Јовановом, што се на Литургији и изображава.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5232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92D050"/>
                </a:solidFill>
              </a:rPr>
              <a:t>ИЗГЛЕД ХРАМА</a:t>
            </a:r>
            <a:endParaRPr lang="sr-Latn-R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Најчешће се храм прави у облику крста, круга или у облику брода. На врху црквеног торња најчешће се налази купола која симболизује небо а на њој се налази крст. Изнад самог улаза у</a:t>
            </a:r>
          </a:p>
          <a:p>
            <a:pPr marL="0" indent="0">
              <a:buNone/>
            </a:pPr>
            <a:r>
              <a:rPr lang="ru-RU" dirty="0" smtClean="0"/>
              <a:t>храм или непосредно поред њега налази се звоник. Храм се увек поставља да му је олтарски део окренут према истоку а улаз ка западу.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По унутрашњем уређењу храм се дели на три дела: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Припрата или нартекс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Средишњи део или наос (назива се још и брод)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Светилиште или олтар (узвишени жртвеник)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533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92D050"/>
                </a:solidFill>
              </a:rPr>
              <a:t>ПРИПРАТА</a:t>
            </a:r>
            <a:endParaRPr lang="sr-Latn-R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Припрата је први део цркве а простире се од уласка у цркву па до првог степеника. У неким</a:t>
            </a:r>
          </a:p>
          <a:p>
            <a:pPr marL="0" indent="0">
              <a:buNone/>
            </a:pPr>
            <a:r>
              <a:rPr lang="ru-RU" dirty="0" smtClean="0"/>
              <a:t>црквама подељена је зидом од средишњег дела а у некима само степеником и оградицом. У првим вековима цркве у овом делу су стојали такозвани оглашени - некрштени који су се спремали за свету тајну крштења, покајници, грешници и људи других вероисповести.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4352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92D050"/>
                </a:solidFill>
              </a:rPr>
              <a:t>Припрата – Манастир Високи Дечани</a:t>
            </a:r>
            <a:endParaRPr lang="sr-Latn-R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64" y="1988840"/>
            <a:ext cx="2753427" cy="4137324"/>
          </a:xfrm>
        </p:spPr>
      </p:pic>
    </p:spTree>
    <p:extLst>
      <p:ext uri="{BB962C8B-B14F-4D97-AF65-F5344CB8AC3E}">
        <p14:creationId xmlns:p14="http://schemas.microsoft.com/office/powerpoint/2010/main" val="329429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1517</Words>
  <Application>Microsoft Office PowerPoint</Application>
  <PresentationFormat>On-screen Show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Храмови у Лучанима - О ХРАМУ-ЦРКВА КАО ЛИТУРГИЈСКА ЗАЈЕДНИЦА</vt:lpstr>
      <vt:lpstr>Храмови у Лучанима</vt:lpstr>
      <vt:lpstr>PowerPoint Presentation</vt:lpstr>
      <vt:lpstr> </vt:lpstr>
      <vt:lpstr>PowerPoint Presentation</vt:lpstr>
      <vt:lpstr>О ХРАМУ</vt:lpstr>
      <vt:lpstr>ИЗГЛЕД ХРАМА</vt:lpstr>
      <vt:lpstr>ПРИПРАТА</vt:lpstr>
      <vt:lpstr>Припрата – Манастир Високи Дечани</vt:lpstr>
      <vt:lpstr>БРОД</vt:lpstr>
      <vt:lpstr>Брод храма у Гучи</vt:lpstr>
      <vt:lpstr>ОЛТАР</vt:lpstr>
      <vt:lpstr>ДИЈАГРАМ ИКОНОСТАСА</vt:lpstr>
      <vt:lpstr>PowerPoint Presentation</vt:lpstr>
      <vt:lpstr>ЦРКВА КАО ЛИТУРГИЈСКА ЗАЈЕДНИЦА</vt:lpstr>
      <vt:lpstr>ЦРКВА ЈЕ ЗАЈЕДНИЦА БОГА И ЉУДИ</vt:lpstr>
      <vt:lpstr> </vt:lpstr>
      <vt:lpstr>ЦРКВА ЈЕ ЗАЈЕДНИЦА КРШТЕНИХ</vt:lpstr>
      <vt:lpstr>ЦРКВА ЈЕ ЗАЈЕДНИЦА ЉУБАВИ</vt:lpstr>
      <vt:lpstr>PowerPoint Presentation</vt:lpstr>
      <vt:lpstr>Његово Преосвештенство Епископ жички Господин др Јустин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ЦРКВА КАО ЛИТУРГИЈСКА ЗАЈЕДНИЦА</dc:title>
  <dc:creator>Korisnik</dc:creator>
  <cp:lastModifiedBy>Korisnik</cp:lastModifiedBy>
  <cp:revision>10</cp:revision>
  <dcterms:created xsi:type="dcterms:W3CDTF">2021-04-28T09:59:28Z</dcterms:created>
  <dcterms:modified xsi:type="dcterms:W3CDTF">2021-04-28T11:22:42Z</dcterms:modified>
</cp:coreProperties>
</file>